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3"/>
  </p:notesMasterIdLst>
  <p:handoutMasterIdLst>
    <p:handoutMasterId r:id="rId24"/>
  </p:handoutMasterIdLst>
  <p:sldIdLst>
    <p:sldId id="268" r:id="rId2"/>
    <p:sldId id="465" r:id="rId3"/>
    <p:sldId id="473" r:id="rId4"/>
    <p:sldId id="419" r:id="rId5"/>
    <p:sldId id="425" r:id="rId6"/>
    <p:sldId id="424" r:id="rId7"/>
    <p:sldId id="422" r:id="rId8"/>
    <p:sldId id="435" r:id="rId9"/>
    <p:sldId id="438" r:id="rId10"/>
    <p:sldId id="440" r:id="rId11"/>
    <p:sldId id="444" r:id="rId12"/>
    <p:sldId id="445" r:id="rId13"/>
    <p:sldId id="446" r:id="rId14"/>
    <p:sldId id="448" r:id="rId15"/>
    <p:sldId id="450" r:id="rId16"/>
    <p:sldId id="454" r:id="rId17"/>
    <p:sldId id="462" r:id="rId18"/>
    <p:sldId id="469" r:id="rId19"/>
    <p:sldId id="470" r:id="rId20"/>
    <p:sldId id="471" r:id="rId21"/>
    <p:sldId id="472" r:id="rId2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36C"/>
    <a:srgbClr val="CCECFF"/>
    <a:srgbClr val="777777"/>
    <a:srgbClr val="FF3300"/>
    <a:srgbClr val="842063"/>
    <a:srgbClr val="BA2E8B"/>
    <a:srgbClr val="CC3399"/>
    <a:srgbClr val="993366"/>
    <a:srgbClr val="039545"/>
    <a:srgbClr val="009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83" autoAdjust="0"/>
    <p:restoredTop sz="94527" autoAdjust="0"/>
  </p:normalViewPr>
  <p:slideViewPr>
    <p:cSldViewPr snapToGrid="0">
      <p:cViewPr>
        <p:scale>
          <a:sx n="100" d="100"/>
          <a:sy n="100" d="100"/>
        </p:scale>
        <p:origin x="-1068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1623" y="-6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0" tIns="46870" rIns="93760" bIns="46870" numCol="1" anchor="t" anchorCtr="0" compatLnSpc="1">
            <a:prstTxWarp prst="textNoShape">
              <a:avLst/>
            </a:prstTxWarp>
          </a:bodyPr>
          <a:lstStyle>
            <a:lvl1pPr algn="l" defTabSz="-11329857">
              <a:spcBef>
                <a:spcPct val="0"/>
              </a:spcBef>
              <a:buClrTx/>
              <a:buFontTx/>
              <a:buNone/>
              <a:defRPr sz="1800" b="0"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511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0" tIns="46870" rIns="93760" bIns="46870" numCol="1" anchor="t" anchorCtr="0" compatLnSpc="1">
            <a:prstTxWarp prst="textNoShape">
              <a:avLst/>
            </a:prstTxWarp>
          </a:bodyPr>
          <a:lstStyle>
            <a:lvl1pPr algn="r" defTabSz="-11329857">
              <a:spcBef>
                <a:spcPct val="0"/>
              </a:spcBef>
              <a:buClrTx/>
              <a:buFontTx/>
              <a:buNone/>
              <a:defRPr sz="1800" b="0"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0" tIns="46870" rIns="93760" bIns="46870" numCol="1" anchor="b" anchorCtr="0" compatLnSpc="1">
            <a:prstTxWarp prst="textNoShape">
              <a:avLst/>
            </a:prstTxWarp>
          </a:bodyPr>
          <a:lstStyle>
            <a:lvl1pPr algn="l" defTabSz="-11329857">
              <a:spcBef>
                <a:spcPct val="0"/>
              </a:spcBef>
              <a:buClrTx/>
              <a:buFontTx/>
              <a:buNone/>
              <a:defRPr sz="1800" b="0">
                <a:cs typeface="Arial" charset="0"/>
              </a:defRPr>
            </a:lvl1pPr>
          </a:lstStyle>
          <a:p>
            <a:pPr>
              <a:defRPr/>
            </a:pPr>
            <a:r>
              <a:rPr lang="it-IT"/>
              <a:t>Pag. 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44038"/>
            <a:ext cx="29511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0" tIns="46870" rIns="93760" bIns="46870" numCol="1" anchor="b" anchorCtr="0" compatLnSpc="1">
            <a:prstTxWarp prst="textNoShape">
              <a:avLst/>
            </a:prstTxWarp>
          </a:bodyPr>
          <a:lstStyle>
            <a:lvl1pPr algn="r" defTabSz="-11329857">
              <a:spcBef>
                <a:spcPct val="0"/>
              </a:spcBef>
              <a:buClrTx/>
              <a:buFontTx/>
              <a:buNone/>
              <a:defRPr sz="1800" b="0">
                <a:cs typeface="Arial" charset="0"/>
              </a:defRPr>
            </a:lvl1pPr>
          </a:lstStyle>
          <a:p>
            <a:pPr>
              <a:defRPr/>
            </a:pPr>
            <a:fld id="{CAD81A9F-6BB6-4930-B534-9028FCB5E2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1375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39" tIns="45311" rIns="90639" bIns="45311" numCol="1" anchor="t" anchorCtr="0" compatLnSpc="1">
            <a:prstTxWarp prst="textNoShape">
              <a:avLst/>
            </a:prstTxWarp>
          </a:bodyPr>
          <a:lstStyle>
            <a:lvl1pPr algn="l" defTabSz="-11386645">
              <a:spcBef>
                <a:spcPct val="0"/>
              </a:spcBef>
              <a:buClrTx/>
              <a:buFontTx/>
              <a:buNone/>
              <a:defRPr sz="1800" b="0"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8797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39" tIns="45311" rIns="90639" bIns="45311" numCol="1" anchor="t" anchorCtr="0" compatLnSpc="1">
            <a:prstTxWarp prst="textNoShape">
              <a:avLst/>
            </a:prstTxWarp>
          </a:bodyPr>
          <a:lstStyle>
            <a:lvl1pPr algn="r" defTabSz="-11386645">
              <a:spcBef>
                <a:spcPct val="0"/>
              </a:spcBef>
              <a:buClrTx/>
              <a:buFontTx/>
              <a:buNone/>
              <a:defRPr sz="1800" b="0"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58825"/>
            <a:ext cx="4960938" cy="37226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722813"/>
            <a:ext cx="4956175" cy="451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39" tIns="45311" rIns="90639" bIns="4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749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39" tIns="45311" rIns="90639" bIns="45311" numCol="1" anchor="b" anchorCtr="0" compatLnSpc="1">
            <a:prstTxWarp prst="textNoShape">
              <a:avLst/>
            </a:prstTxWarp>
          </a:bodyPr>
          <a:lstStyle>
            <a:lvl1pPr algn="l" defTabSz="-11386645">
              <a:spcBef>
                <a:spcPct val="0"/>
              </a:spcBef>
              <a:buClrTx/>
              <a:buFontTx/>
              <a:buNone/>
              <a:defRPr sz="1800" b="0">
                <a:cs typeface="Arial" charset="0"/>
              </a:defRPr>
            </a:lvl1pPr>
          </a:lstStyle>
          <a:p>
            <a:pPr>
              <a:defRPr/>
            </a:pPr>
            <a:r>
              <a:rPr lang="it-IT"/>
              <a:t>Pag. 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444038"/>
            <a:ext cx="28797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39" tIns="45311" rIns="90639" bIns="45311" numCol="1" anchor="b" anchorCtr="0" compatLnSpc="1">
            <a:prstTxWarp prst="textNoShape">
              <a:avLst/>
            </a:prstTxWarp>
          </a:bodyPr>
          <a:lstStyle>
            <a:lvl1pPr algn="r" defTabSz="-11386645">
              <a:spcBef>
                <a:spcPct val="0"/>
              </a:spcBef>
              <a:buClrTx/>
              <a:buFontTx/>
              <a:buNone/>
              <a:defRPr sz="1800" b="0">
                <a:cs typeface="Arial" charset="0"/>
              </a:defRPr>
            </a:lvl1pPr>
          </a:lstStyle>
          <a:p>
            <a:pPr>
              <a:defRPr/>
            </a:pPr>
            <a:fld id="{2A7F54F0-F11A-4349-BC25-8DB7FBC63A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13493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-11385550"/>
            <a:fld id="{54C3B03F-97ED-47C1-99B3-6C6172FEE62B}" type="slidenum">
              <a:rPr lang="it-IT" smtClean="0"/>
              <a:pPr defTabSz="-11385550"/>
              <a:t>1</a:t>
            </a:fld>
            <a:endParaRPr lang="it-IT" dirty="0" smtClean="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dirty="0" smtClean="0"/>
          </a:p>
        </p:txBody>
      </p:sp>
      <p:sp>
        <p:nvSpPr>
          <p:cNvPr id="10244" name="Segnaposto piè di pagina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-11385550"/>
            <a:r>
              <a:rPr lang="it-IT" dirty="0" smtClean="0"/>
              <a:t>Pag.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4"/>
          <p:cNvSpPr>
            <a:spLocks noChangeShapeType="1"/>
          </p:cNvSpPr>
          <p:nvPr userDrawn="1"/>
        </p:nvSpPr>
        <p:spPr bwMode="auto">
          <a:xfrm>
            <a:off x="1028700" y="1798638"/>
            <a:ext cx="811530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buClr>
                <a:schemeClr val="tx1"/>
              </a:buClr>
              <a:buFontTx/>
              <a:buChar char="•"/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Line 90"/>
          <p:cNvSpPr>
            <a:spLocks noChangeShapeType="1"/>
          </p:cNvSpPr>
          <p:nvPr userDrawn="1"/>
        </p:nvSpPr>
        <p:spPr bwMode="auto">
          <a:xfrm>
            <a:off x="1028700" y="1798638"/>
            <a:ext cx="811530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buClr>
                <a:schemeClr val="tx1"/>
              </a:buClr>
              <a:buFontTx/>
              <a:buChar char="•"/>
              <a:defRPr/>
            </a:pPr>
            <a:endParaRPr lang="it-IT"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78"/>
          <p:cNvSpPr>
            <a:spLocks noChangeShapeType="1"/>
          </p:cNvSpPr>
          <p:nvPr userDrawn="1"/>
        </p:nvSpPr>
        <p:spPr bwMode="auto">
          <a:xfrm>
            <a:off x="1028700" y="1798638"/>
            <a:ext cx="811530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buClr>
                <a:schemeClr val="tx1"/>
              </a:buClr>
              <a:buFontTx/>
              <a:buChar char="•"/>
              <a:defRPr/>
            </a:pPr>
            <a:endParaRPr lang="it-IT"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1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1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1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1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1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1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3"/>
          <p:cNvSpPr txBox="1">
            <a:spLocks noChangeArrowheads="1"/>
          </p:cNvSpPr>
          <p:nvPr/>
        </p:nvSpPr>
        <p:spPr bwMode="auto">
          <a:xfrm>
            <a:off x="3047999" y="5178425"/>
            <a:ext cx="5489575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342900" indent="-342900" algn="r">
              <a:lnSpc>
                <a:spcPct val="15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166813" algn="l"/>
              </a:tabLst>
            </a:pPr>
            <a:r>
              <a:rPr lang="it-IT" sz="2000" dirty="0" smtClean="0">
                <a:solidFill>
                  <a:srgbClr val="000000"/>
                </a:solidFill>
                <a:latin typeface="Arial" charset="0"/>
              </a:rPr>
              <a:t>Massimo Cassinari</a:t>
            </a:r>
            <a:endParaRPr lang="it-IT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algn="r"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166813" algn="l"/>
              </a:tabLst>
            </a:pPr>
            <a:r>
              <a:rPr lang="it-IT" sz="1400" dirty="0" smtClean="0">
                <a:solidFill>
                  <a:srgbClr val="000000"/>
                </a:solidFill>
                <a:latin typeface="Arial" charset="0"/>
              </a:rPr>
              <a:t> Responsabile Certificazione </a:t>
            </a:r>
          </a:p>
          <a:p>
            <a:pPr marL="342900" indent="-342900" algn="r"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166813" algn="l"/>
              </a:tabLst>
            </a:pPr>
            <a:r>
              <a:rPr lang="it-IT" sz="1400" dirty="0" smtClean="0">
                <a:solidFill>
                  <a:srgbClr val="000000"/>
                </a:solidFill>
                <a:latin typeface="Arial" charset="0"/>
              </a:rPr>
              <a:t>Sistemi di Gestione</a:t>
            </a:r>
            <a:endParaRPr lang="it-IT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18" name="Rectangle 18"/>
          <p:cNvSpPr>
            <a:spLocks noChangeArrowheads="1"/>
          </p:cNvSpPr>
          <p:nvPr/>
        </p:nvSpPr>
        <p:spPr bwMode="auto">
          <a:xfrm>
            <a:off x="1044575" y="6035674"/>
            <a:ext cx="76581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marL="533400" indent="-533400">
              <a:lnSpc>
                <a:spcPct val="90000"/>
              </a:lnSpc>
              <a:spcBef>
                <a:spcPct val="50000"/>
              </a:spcBef>
              <a:buClr>
                <a:srgbClr val="FF0000"/>
              </a:buClr>
              <a:buFont typeface="Times" charset="0"/>
              <a:buNone/>
            </a:pPr>
            <a:r>
              <a:rPr lang="it-IT" dirty="0" smtClean="0">
                <a:solidFill>
                  <a:srgbClr val="FF0000"/>
                </a:solidFill>
                <a:latin typeface="Helvetica" pitchFamily="34" charset="0"/>
              </a:rPr>
              <a:t>Padova – 26 Febbraio 2018</a:t>
            </a:r>
            <a:endParaRPr lang="it-IT" dirty="0">
              <a:latin typeface="Helvetica" pitchFamily="34" charset="0"/>
            </a:endParaRPr>
          </a:p>
          <a:p>
            <a:pPr marL="533400" indent="-533400" algn="ctr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it-IT" sz="1400" dirty="0">
              <a:latin typeface="Helvetica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044574" y="2383879"/>
            <a:ext cx="79660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it-IT" sz="2200" dirty="0">
                <a:latin typeface="Arial" charset="0"/>
              </a:rPr>
              <a:t>PROGETTARE E COSTRUIRE CON I CAM: NORME, BANDI DI GARA E CERTIFICAZIONI</a:t>
            </a:r>
            <a:endParaRPr lang="it-IT" sz="2200" dirty="0">
              <a:latin typeface="Arial" charset="0"/>
            </a:endParaRP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3061" y="649276"/>
            <a:ext cx="16891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044574" y="4157941"/>
            <a:ext cx="78867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80975" indent="-180975"/>
            <a:r>
              <a:rPr lang="it-IT" sz="1800" dirty="0">
                <a:latin typeface="Arial" charset="0"/>
              </a:rPr>
              <a:t>Il percorso di adeguamento delle imprese</a:t>
            </a:r>
            <a:endParaRPr lang="it-IT" sz="1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PIANIFICAZIONE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42988" y="1820865"/>
            <a:ext cx="7772400" cy="2027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6.1.3 Obblighi di </a:t>
            </a: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conformità</a:t>
            </a:r>
            <a:endParaRPr lang="it-IT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determinare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e avere accesso agli obblighi di conformità relativi ai propri aspetti ambientali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determinare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come questi obblighi di conformità si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applicano;</a:t>
            </a:r>
            <a:endParaRPr lang="it-IT" sz="1800" b="0" dirty="0">
              <a:solidFill>
                <a:schemeClr val="tx2"/>
              </a:solidFill>
              <a:latin typeface="Arial" charset="0"/>
            </a:endParaRP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tenere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conto di questi obblighi di conformità nell'istituzione, attuazione, mantenimento e miglioramento continuo del proprio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SGA</a:t>
            </a:r>
            <a:endParaRPr lang="it-IT" sz="18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2988" y="3848100"/>
            <a:ext cx="7605712" cy="1066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latin typeface="Arial" charset="0"/>
              </a:rPr>
              <a:t>Non solo leggi ma anche altri obblighi sottoscritti:</a:t>
            </a:r>
          </a:p>
          <a:p>
            <a:pPr marL="2857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latin typeface="Arial" charset="0"/>
              </a:rPr>
              <a:t>Prescrizioni contenute nelle autorizzazioni;</a:t>
            </a:r>
          </a:p>
          <a:p>
            <a:pPr marL="2857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latin typeface="Arial" charset="0"/>
              </a:rPr>
              <a:t>Accordi volontari (con comuni, province </a:t>
            </a:r>
            <a:r>
              <a:rPr lang="it-IT" sz="1800" b="0" dirty="0" err="1" smtClean="0">
                <a:latin typeface="Arial" charset="0"/>
              </a:rPr>
              <a:t>ecc</a:t>
            </a:r>
            <a:r>
              <a:rPr lang="it-IT" sz="1800" b="0" dirty="0" smtClean="0">
                <a:latin typeface="Arial" charset="0"/>
              </a:rPr>
              <a:t>…)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050632" y="6108726"/>
            <a:ext cx="3681412" cy="3663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bg1"/>
                </a:solidFill>
                <a:latin typeface="Arial" charset="0"/>
              </a:rPr>
              <a:t>Informazioni documentate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042989" y="4972050"/>
            <a:ext cx="3662362" cy="16668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Come fare?</a:t>
            </a:r>
          </a:p>
          <a:p>
            <a:pPr marL="2857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latin typeface="Arial" charset="0"/>
              </a:rPr>
              <a:t>Abbonamenti</a:t>
            </a:r>
          </a:p>
          <a:p>
            <a:pPr marL="2857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latin typeface="Arial" charset="0"/>
              </a:rPr>
              <a:t>Riviste</a:t>
            </a:r>
          </a:p>
          <a:p>
            <a:pPr marL="2857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latin typeface="Arial" charset="0"/>
              </a:rPr>
              <a:t>Associazioni di categorie</a:t>
            </a:r>
          </a:p>
          <a:p>
            <a:pPr marL="2857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latin typeface="Arial" charset="0"/>
              </a:rPr>
              <a:t>Forum web</a:t>
            </a:r>
          </a:p>
        </p:txBody>
      </p:sp>
    </p:spTree>
    <p:extLst>
      <p:ext uri="{BB962C8B-B14F-4D97-AF65-F5344CB8AC3E}">
        <p14:creationId xmlns:p14="http://schemas.microsoft.com/office/powerpoint/2010/main" val="189014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3023363"/>
              </p:ext>
            </p:extLst>
          </p:nvPr>
        </p:nvGraphicFramePr>
        <p:xfrm>
          <a:off x="912813" y="1905000"/>
          <a:ext cx="7777164" cy="330809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4537"/>
                <a:gridCol w="3144045"/>
                <a:gridCol w="742155"/>
                <a:gridCol w="3146427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14001:2015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14001:2004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7.1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Risorse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4.4.1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Risorse, ruoli, responsabilità e autorità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7.2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Competenza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4.4.2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Competenza, formazione e </a:t>
                      </a: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consapevolezza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7.3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Consapevolezza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R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7.4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Comunicazione 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rowSpan="4"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4.4.3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Comunicazione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7.4.1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Generalità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7.4.2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Comunicazione interna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7.4.3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Comunicazione esterna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SUPPORTO</a:t>
            </a:r>
          </a:p>
        </p:txBody>
      </p:sp>
    </p:spTree>
    <p:extLst>
      <p:ext uri="{BB962C8B-B14F-4D97-AF65-F5344CB8AC3E}">
        <p14:creationId xmlns:p14="http://schemas.microsoft.com/office/powerpoint/2010/main" val="387588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SUPPORTO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42988" y="1820866"/>
            <a:ext cx="7772400" cy="741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7.1 Risorse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Determinare e fornire le risorse per il SGA (incluso il miglioramento)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62038" y="2571752"/>
            <a:ext cx="7772400" cy="2324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7.2 Competenza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Determinare le competenze necessarie per le persone che operano sotto il controllo dell’organizzazione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Assicurare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che queste persone siano competenti </a:t>
            </a: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Determinare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le esigenze di formazione </a:t>
            </a: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Ove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applicabile, intraprendere azioni per acquisire le necessarie competenze e valutare l'efficacia delle azioni intraprese</a:t>
            </a: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50632" y="6108726"/>
            <a:ext cx="3681412" cy="3663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bg1"/>
                </a:solidFill>
                <a:latin typeface="Arial" charset="0"/>
              </a:rPr>
              <a:t>Informazioni documentate</a:t>
            </a:r>
          </a:p>
        </p:txBody>
      </p:sp>
    </p:spTree>
    <p:extLst>
      <p:ext uri="{BB962C8B-B14F-4D97-AF65-F5344CB8AC3E}">
        <p14:creationId xmlns:p14="http://schemas.microsoft.com/office/powerpoint/2010/main" val="378522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SUPPORTO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42988" y="1820865"/>
            <a:ext cx="7772400" cy="3827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7.3 Consapevolezza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Le persone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che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lavorano sotto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il controllo dell'organizzazione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devono essere consapevoli: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della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politica ambientale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degli </a:t>
            </a: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aspetti ambientali significativi e degli impatti ambientali effettivi o potenziali correlati, associati alla loro attività lavorativa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: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del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proprio contributo all'efficacia del sistema di gestione ambientale, compresi i benefici derivanti dal miglioramento delle prestazioni ambientali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delle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implicazioni derivanti dal non essere conformi ai requisiti del sistema di gestione ambientale, compreso il mancato adempimento degli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 obblighi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di conformità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62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042988" y="1820865"/>
            <a:ext cx="7772400" cy="394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7.4 Comunicazione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7.4.1 Generalità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cosa comunicare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quando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comunicare;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con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chi comunicare;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come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comunicare.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Nello stabilire i propri processi di comunicazione:</a:t>
            </a: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tenere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conto dei propri obblighi di conformità;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assicurare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che l'informazione ambientale comunicata sia coerente con l'informazione generata all'interno del sistema di gestione ambientale, e che sia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affidabile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Rispondere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alle comunicazioni pertinenti riguardanti il proprio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SGA</a:t>
            </a:r>
            <a:endParaRPr lang="it-IT" sz="18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 algn="just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SUPPORTO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50632" y="6108726"/>
            <a:ext cx="3681412" cy="3663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bg1"/>
                </a:solidFill>
                <a:latin typeface="Arial" charset="0"/>
              </a:rPr>
              <a:t>Informazioni documentate</a:t>
            </a:r>
          </a:p>
        </p:txBody>
      </p:sp>
    </p:spTree>
    <p:extLst>
      <p:ext uri="{BB962C8B-B14F-4D97-AF65-F5344CB8AC3E}">
        <p14:creationId xmlns:p14="http://schemas.microsoft.com/office/powerpoint/2010/main" val="398002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051459"/>
              </p:ext>
            </p:extLst>
          </p:nvPr>
        </p:nvGraphicFramePr>
        <p:xfrm>
          <a:off x="912813" y="1905000"/>
          <a:ext cx="7777164" cy="172415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4537"/>
                <a:gridCol w="3144045"/>
                <a:gridCol w="742155"/>
                <a:gridCol w="3146427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14001:2015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14001:2004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8.1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Pianificazione e controllo operativi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4.4.6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Controllo operativo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8.2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Preparazione e risposta alle emergenze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4.4.7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Preparazione e risposta alle emergenze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ATTIVITÀ OPERATIVE 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5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873625"/>
              </p:ext>
            </p:extLst>
          </p:nvPr>
        </p:nvGraphicFramePr>
        <p:xfrm>
          <a:off x="912813" y="1905000"/>
          <a:ext cx="7777164" cy="367639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4537"/>
                <a:gridCol w="3144045"/>
                <a:gridCol w="742155"/>
                <a:gridCol w="3146427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14001:2015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14001:2004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9.1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Monitoraggio, misurazione, analisi e valutazione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4.5.1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Sorveglianza e misurazione 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9.1.1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Generalità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9.1.2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Valutazione della conformità 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4.5.2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Valutazione del rispetto delle Audit interno (solo titolo)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9.2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Audit interno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rowSpan="3"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4.5.5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Audit interno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9.2.1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Generalità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9.2.2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Programma di audit interno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9.3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Riesame di direzione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4.6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Riesame della direzione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VALUTAZIONE DELLE PRESTAZIONI 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168744"/>
              </p:ext>
            </p:extLst>
          </p:nvPr>
        </p:nvGraphicFramePr>
        <p:xfrm>
          <a:off x="912813" y="1905000"/>
          <a:ext cx="7777164" cy="187096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4537"/>
                <a:gridCol w="3144045"/>
                <a:gridCol w="742155"/>
                <a:gridCol w="3146427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14001:2015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14001:2004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10.1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Generalità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4.5.3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Non conformità, azioni correttive e azioni preventive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10.2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Non conformità e azioni correttive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10.3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Miglioramento continuo</a:t>
                      </a:r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R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it-IT" sz="1800" kern="1200" noProof="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MIGLIORAMENTO</a:t>
            </a:r>
          </a:p>
        </p:txBody>
      </p:sp>
    </p:spTree>
    <p:extLst>
      <p:ext uri="{BB962C8B-B14F-4D97-AF65-F5344CB8AC3E}">
        <p14:creationId xmlns:p14="http://schemas.microsoft.com/office/powerpoint/2010/main" val="73542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EMAS - REGOLAMENTO </a:t>
            </a: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(CE) n. 1221/2009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42988" y="1811340"/>
            <a:ext cx="7772400" cy="693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Sull’adesione </a:t>
            </a: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volontaria</a:t>
            </a:r>
            <a:r>
              <a:rPr lang="it-IT" sz="1800" b="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delle organizzazioni a un sistema comunitario di </a:t>
            </a:r>
            <a:r>
              <a:rPr lang="it-IT" sz="1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ecogestione</a:t>
            </a: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e audit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(EMAS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)</a:t>
            </a:r>
            <a:endParaRPr lang="it-IT" sz="18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2038" y="2657475"/>
            <a:ext cx="77724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AutoNum type="arabicPeriod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Allegato 1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–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  Analisi ambientale (prevista anche da ISO 14001)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AutoNum type="arabicPeriod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Allegato 2 – Sistema di Gestione per l’ambiente (ISO 14001 con alcuni requisiti aggiuntivi)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AutoNum type="arabicPeriod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Allegato 3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–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 Audit ambientale interno (previsto anche da ISO 14001)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AutoNum type="arabicPeriod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Allegato 4 – </a:t>
            </a:r>
            <a:r>
              <a:rPr lang="it-IT" sz="1800" dirty="0" smtClean="0">
                <a:solidFill>
                  <a:srgbClr val="FF0000"/>
                </a:solidFill>
                <a:latin typeface="Arial" charset="0"/>
              </a:rPr>
              <a:t>Dichiarazione Ambientale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18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EMAS - REGOLAMENTO </a:t>
            </a: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(CE) n. </a:t>
            </a: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1221/2009</a:t>
            </a:r>
          </a:p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La </a:t>
            </a:r>
            <a:r>
              <a:rPr lang="en-US" sz="2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Dichiarazione</a:t>
            </a: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Ambientale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52513" y="1811340"/>
            <a:ext cx="7772400" cy="362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Font typeface="+mj-lt"/>
              <a:buAutoNum type="alphaLcParenR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una </a:t>
            </a:r>
            <a:r>
              <a:rPr lang="it-IT" sz="18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descrizione</a:t>
            </a:r>
            <a:r>
              <a:rPr lang="it-IT" sz="1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chiara e priva di ambiguità </a:t>
            </a:r>
            <a:r>
              <a:rPr lang="it-IT" sz="18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dell’organizzazione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 che chiede la registrazione EMAS e una sintesi delle sue attività e dei suoi prodotti e servizi, nonché delle sue relazioni con le eventuali organizzazioni capo gruppo;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Font typeface="+mj-lt"/>
              <a:buAutoNum type="alphaLcParenR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la </a:t>
            </a:r>
            <a:r>
              <a:rPr lang="it-IT" sz="18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politica ambientale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dell’organizzazione e una breve illustrazione del suo sistema di gestione ambientale;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Font typeface="+mj-lt"/>
              <a:buAutoNum type="alphaLcParenR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una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descrizione di tutti gli </a:t>
            </a:r>
            <a:r>
              <a:rPr lang="it-IT" sz="18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aspetti ambientali significativi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, diretti e indiretti, che determinano impatti ambientali significativi dell’organizzazione e una spiegazione della natura degli impatti connessi a tali aspetti (allegato I.2);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Font typeface="+mj-lt"/>
              <a:buAutoNum type="alphaLcParenR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una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descrizione degli </a:t>
            </a:r>
            <a:r>
              <a:rPr lang="it-IT" sz="18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obiettivi e dei traguardi ambientali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in relazione agli aspetti e impatti ambientali significativi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;</a:t>
            </a:r>
            <a:endParaRPr lang="it-IT" sz="1800" b="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1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SISTEMA DI GESTIONE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62037" y="1935164"/>
            <a:ext cx="7577137" cy="3360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Sistema di Gestione: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 Insieme di elementi correlati o interagenti di un’organizzazione finalizzato a stabilire politiche, obiettivi, e processi per conseguire tali obiettivi.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500" b="0" i="1" dirty="0" smtClean="0">
                <a:solidFill>
                  <a:schemeClr val="tx2"/>
                </a:solidFill>
                <a:latin typeface="Arial" charset="0"/>
              </a:rPr>
              <a:t>Nota 1: un sistema di gestione può riferirsi a uno o più discipline (per esempio gestione della qualità, dell’ambiente, della salute e sicurezza sul posto di lavoro, gestione energetica e finanziaria)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500" b="0" i="1" dirty="0" smtClean="0">
                <a:solidFill>
                  <a:schemeClr val="tx2"/>
                </a:solidFill>
                <a:latin typeface="Arial" charset="0"/>
              </a:rPr>
              <a:t>Nota 2: gli elementi del sistema comprendono la struttura, i ruoli e le responsabilità, la pianificazione e il funzionamento, la valutazione della prestazione il miglioramento dell’organizzazione</a:t>
            </a:r>
            <a:endParaRPr lang="it-IT" sz="1500" b="0" i="1" dirty="0">
              <a:solidFill>
                <a:schemeClr val="tx2"/>
              </a:solidFill>
              <a:latin typeface="Arial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500" b="0" i="1" dirty="0" smtClean="0">
                <a:solidFill>
                  <a:schemeClr val="tx2"/>
                </a:solidFill>
                <a:latin typeface="Arial" charset="0"/>
              </a:rPr>
              <a:t>Nota 3: il campo di applicazione di un sistema di gestione può comprendere l’intera organizzazione, funzioni specifiche ed identificate dell’organizzazione, settori specifici ed identificati dell’organizzazione, oppure una o più funzioni nell’ambito di un gruppo di organizzazioni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2038" y="5295900"/>
            <a:ext cx="7577137" cy="93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Sistema di Gestione Ambientale: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 Parte di un Sistema di Gestione utilizzata per gestire aspetti ambientali, adempiere agli obblighi di conformità e affrontare rischi e opportunità.</a:t>
            </a:r>
          </a:p>
        </p:txBody>
      </p:sp>
    </p:spTree>
    <p:extLst>
      <p:ext uri="{BB962C8B-B14F-4D97-AF65-F5344CB8AC3E}">
        <p14:creationId xmlns:p14="http://schemas.microsoft.com/office/powerpoint/2010/main" val="125142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EMAS - REGOLAMENTO </a:t>
            </a: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(CE) n. </a:t>
            </a: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1221/2009</a:t>
            </a:r>
          </a:p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La </a:t>
            </a:r>
            <a:r>
              <a:rPr lang="en-US" sz="2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Dichiarazione</a:t>
            </a: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Ambientale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52513" y="1811340"/>
            <a:ext cx="7772400" cy="357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Font typeface="+mj-lt"/>
              <a:buAutoNum type="alphaLcParenR" startAt="5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una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sintesi dei dati disponibili sulle prestazioni dell’organizzazione rispetto ai suoi obiettivi e traguardi ambientali per quanto riguarda i suoi impatti ambientali significativi. La relazione riporta gli </a:t>
            </a:r>
            <a:r>
              <a:rPr lang="it-IT" sz="18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indicatori chiave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e gli altri pertinenti indicatori esistenti delle prestazioni ambientali di cui alla sezione C;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Font typeface="+mj-lt"/>
              <a:buAutoNum type="alphaLcParenR" startAt="5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altri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fattori concernenti le prestazioni ambientali, comprese le prestazioni rispetto alle disposizioni di legge, per quanto riguarda gli impatti ambientali significativi;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Font typeface="+mj-lt"/>
              <a:buAutoNum type="alphaLcParenR" startAt="5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un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riferimento agli obblighi normativi applicabili in materia di ambiente;</a:t>
            </a:r>
          </a:p>
          <a:p>
            <a:pPr marL="342900" indent="-342900" algn="just" eaLnBrk="0" hangingPunct="0">
              <a:spcBef>
                <a:spcPct val="20000"/>
              </a:spcBef>
              <a:buClr>
                <a:schemeClr val="hlink"/>
              </a:buClr>
              <a:buSzPct val="100000"/>
              <a:buFont typeface="+mj-lt"/>
              <a:buAutoNum type="alphaLcParenR" startAt="5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il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nome e il numero di accreditamento o di abilitazione del </a:t>
            </a:r>
            <a:r>
              <a:rPr lang="it-IT" sz="18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verificatore ambientale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 e la data di convalida.</a:t>
            </a:r>
          </a:p>
        </p:txBody>
      </p:sp>
    </p:spTree>
    <p:extLst>
      <p:ext uri="{BB962C8B-B14F-4D97-AF65-F5344CB8AC3E}">
        <p14:creationId xmlns:p14="http://schemas.microsoft.com/office/powerpoint/2010/main" val="95278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EMAS - REGOLAMENTO </a:t>
            </a: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(CE) n. </a:t>
            </a: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1221/2009</a:t>
            </a:r>
          </a:p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L’iter</a:t>
            </a: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di </a:t>
            </a:r>
            <a:r>
              <a:rPr lang="en-US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registrazione</a:t>
            </a:r>
            <a:endParaRPr lang="en-US" sz="3600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52513" y="1811341"/>
            <a:ext cx="7772400" cy="2074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100000"/>
            </a:pPr>
            <a:endParaRPr lang="it-IT" sz="1800" b="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686342"/>
              </p:ext>
            </p:extLst>
          </p:nvPr>
        </p:nvGraphicFramePr>
        <p:xfrm>
          <a:off x="971548" y="1949450"/>
          <a:ext cx="7853364" cy="299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788"/>
                <a:gridCol w="2617788"/>
                <a:gridCol w="2617788"/>
              </a:tblGrid>
              <a:tr h="58963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Organizzazione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Verificatore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ISPRA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89630">
                <a:tc>
                  <a:txBody>
                    <a:bodyPr/>
                    <a:lstStyle/>
                    <a:p>
                      <a:r>
                        <a:rPr lang="it-IT" dirty="0" smtClean="0"/>
                        <a:t>Applica il Regolamento</a:t>
                      </a:r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Verifica</a:t>
                      </a:r>
                      <a:r>
                        <a:rPr lang="it-IT" baseline="0" dirty="0" smtClean="0"/>
                        <a:t> l’applicazione</a:t>
                      </a:r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9630">
                <a:tc>
                  <a:txBody>
                    <a:bodyPr/>
                    <a:lstStyle/>
                    <a:p>
                      <a:r>
                        <a:rPr lang="it-IT" dirty="0" smtClean="0"/>
                        <a:t>Predispone</a:t>
                      </a:r>
                      <a:r>
                        <a:rPr lang="it-IT" baseline="0" dirty="0" smtClean="0"/>
                        <a:t> la DA</a:t>
                      </a:r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Convalida i Dati</a:t>
                      </a:r>
                      <a:endParaRPr lang="it-IT" dirty="0"/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963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Attestato</a:t>
                      </a:r>
                      <a:r>
                        <a:rPr lang="it-IT" baseline="0" dirty="0" smtClean="0"/>
                        <a:t> di convalida</a:t>
                      </a:r>
                      <a:endParaRPr lang="it-IT" dirty="0"/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505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Registra</a:t>
                      </a:r>
                      <a:r>
                        <a:rPr lang="it-IT" baseline="0" dirty="0" smtClean="0"/>
                        <a:t> l’Organizzazione</a:t>
                      </a:r>
                      <a:endParaRPr lang="it-IT" dirty="0"/>
                    </a:p>
                  </a:txBody>
                  <a:tcPr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004888" y="5065516"/>
            <a:ext cx="7772400" cy="98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10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L’attestato di convalida (emesso dal verificatore) non coincide con la registrazione EMAS, che viene effettuato da ISPRA secondo le proprie procedure</a:t>
            </a:r>
            <a:endParaRPr lang="it-IT" sz="1800" b="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93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4" y="1828632"/>
            <a:ext cx="6557963" cy="459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SISTEMA DI GESTIONE</a:t>
            </a:r>
          </a:p>
        </p:txBody>
      </p:sp>
      <p:sp>
        <p:nvSpPr>
          <p:cNvPr id="2" name="Rettangolo 1"/>
          <p:cNvSpPr/>
          <p:nvPr/>
        </p:nvSpPr>
        <p:spPr bwMode="auto">
          <a:xfrm>
            <a:off x="1476374" y="2441575"/>
            <a:ext cx="1143000" cy="62547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</a:pPr>
            <a:endParaRPr kumimoji="0" lang="it-IT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5" name="Rettangolo 4"/>
          <p:cNvSpPr/>
          <p:nvPr/>
        </p:nvSpPr>
        <p:spPr bwMode="auto">
          <a:xfrm>
            <a:off x="1476374" y="5260975"/>
            <a:ext cx="1143000" cy="80645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</a:pPr>
            <a:endParaRPr kumimoji="0" lang="it-IT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 bwMode="auto">
          <a:xfrm>
            <a:off x="1476374" y="1874501"/>
            <a:ext cx="2095501" cy="312737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</a:pPr>
            <a:endParaRPr kumimoji="0" lang="it-IT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4" name="Ovale 3"/>
          <p:cNvSpPr/>
          <p:nvPr/>
        </p:nvSpPr>
        <p:spPr bwMode="auto">
          <a:xfrm>
            <a:off x="4263627" y="2600324"/>
            <a:ext cx="987028" cy="981075"/>
          </a:xfrm>
          <a:prstGeom prst="ellipse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</a:pPr>
            <a:endParaRPr kumimoji="0" lang="it-IT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9" name="Ovale 8"/>
          <p:cNvSpPr/>
          <p:nvPr/>
        </p:nvSpPr>
        <p:spPr bwMode="auto">
          <a:xfrm>
            <a:off x="5724525" y="3771900"/>
            <a:ext cx="1021555" cy="1066799"/>
          </a:xfrm>
          <a:prstGeom prst="ellipse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</a:pPr>
            <a:endParaRPr kumimoji="0" lang="it-IT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10" name="Ovale 9"/>
          <p:cNvSpPr/>
          <p:nvPr/>
        </p:nvSpPr>
        <p:spPr bwMode="auto">
          <a:xfrm>
            <a:off x="4263627" y="5133975"/>
            <a:ext cx="1021555" cy="962025"/>
          </a:xfrm>
          <a:prstGeom prst="ellipse">
            <a:avLst/>
          </a:prstGeom>
          <a:noFill/>
          <a:ln w="38100" cap="flat" cmpd="sng" algn="ctr">
            <a:solidFill>
              <a:srgbClr val="91236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tabLst/>
            </a:pPr>
            <a:endParaRPr kumimoji="0" lang="it-IT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5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4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3725283"/>
              </p:ext>
            </p:extLst>
          </p:nvPr>
        </p:nvGraphicFramePr>
        <p:xfrm>
          <a:off x="912813" y="1905000"/>
          <a:ext cx="7777164" cy="272440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4537"/>
                <a:gridCol w="3144045"/>
                <a:gridCol w="742155"/>
                <a:gridCol w="3146427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14001:2015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14001:2004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4.1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Comprendere l'organizzazione e il suo contesto</a:t>
                      </a:r>
                      <a:endParaRPr lang="it-IT" sz="1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4.1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Requisiti generali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4.2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Comprendere le esigenze e le aspettative delle parti interessate</a:t>
                      </a:r>
                      <a:endParaRPr lang="it-IT" sz="1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4.3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Determinare il campo di applicazione del sistema di gestione ambientale</a:t>
                      </a:r>
                      <a:endParaRPr lang="it-IT" sz="16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4.4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noProof="0" dirty="0" smtClean="0">
                          <a:latin typeface="Arial" pitchFamily="34" charset="0"/>
                          <a:cs typeface="Arial" pitchFamily="34" charset="0"/>
                        </a:rPr>
                        <a:t>Sistema di gestione ambientale</a:t>
                      </a:r>
                      <a:endParaRPr lang="it-IT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CONTESTO DELL'ORGANIZZAZIONE 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98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CONTESTO DELL'ORGANIZZAZIONE 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62038" y="1866901"/>
            <a:ext cx="3633786" cy="275272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Condizioni ambientali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clima;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qualità dell'aria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qualità dell'acqua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all'utilizzo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del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terreno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contaminazione esistente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disponibilità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di risorse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naturali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biodiversità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919664" y="1876427"/>
            <a:ext cx="3633786" cy="474344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Circostanze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culturali (interne ed esterne);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sociali;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p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olitiche;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legali;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normative;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finanziarie;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tecnologiche;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economiche.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Naturali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e competitive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,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internazionali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, nazionali, regionali o locali</a:t>
            </a: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62038" y="4686299"/>
            <a:ext cx="3633786" cy="19335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Caratteristiche dell’Organizzazione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attività,</a:t>
            </a:r>
          </a:p>
          <a:p>
            <a:pPr marL="2857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prodotti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e servizi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,</a:t>
            </a:r>
          </a:p>
          <a:p>
            <a:pPr marL="285750" indent="-285750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orientamento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strategico, culturale e capacità </a:t>
            </a: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042988" y="1830389"/>
            <a:ext cx="7772400" cy="104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4.2 Comprendere le esigenze e le aspettative delle parti interessate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In particolare occorre comprendere quali aspettative diventano obblighi di conformità.</a:t>
            </a:r>
          </a:p>
        </p:txBody>
      </p:sp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CONTESTO DELL'ORGANIZZAZIONE 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2038" y="2838450"/>
            <a:ext cx="7772400" cy="2209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3.1.6 Parte interessata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Persona od organizzazione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che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può </a:t>
            </a: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influenzare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, </a:t>
            </a: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essere influenzata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, o </a:t>
            </a:r>
            <a:r>
              <a:rPr lang="it-IT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percepire se stessa come influenzata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da una decisione o attività.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Esempio: </a:t>
            </a:r>
            <a:r>
              <a:rPr lang="it-IT" sz="18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clienti</a:t>
            </a:r>
            <a:r>
              <a:rPr lang="it-IT" sz="1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, comunità, fornitori, enti regolatori, organizzazioni non governative, investitori e dipendenti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.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Nota: "</a:t>
            </a:r>
            <a:r>
              <a:rPr lang="it-IT" sz="1800" b="0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Percepire se stessa come influenzata" significa che la percezione è stata resa nota all'organizzazione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563" y="4799040"/>
            <a:ext cx="3933825" cy="205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2986" y="5602691"/>
            <a:ext cx="3838575" cy="1064809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I gruppi di pressione contraria </a:t>
            </a: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sono</a:t>
            </a:r>
            <a:r>
              <a:rPr lang="it-IT" sz="1800" b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parti interessate </a:t>
            </a:r>
            <a:r>
              <a:rPr lang="it-IT" sz="1400" b="0" dirty="0" smtClean="0">
                <a:solidFill>
                  <a:schemeClr val="tx2"/>
                </a:solidFill>
                <a:latin typeface="Arial" charset="0"/>
              </a:rPr>
              <a:t>(le esigenze devono essere </a:t>
            </a:r>
            <a:r>
              <a:rPr lang="it-IT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comprese</a:t>
            </a:r>
            <a:r>
              <a:rPr lang="it-IT" sz="1400" b="0" dirty="0" smtClean="0">
                <a:solidFill>
                  <a:schemeClr val="tx2"/>
                </a:solidFill>
                <a:latin typeface="Arial" charset="0"/>
              </a:rPr>
              <a:t>, non necessariamente </a:t>
            </a:r>
            <a:r>
              <a:rPr lang="it-IT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assecondate</a:t>
            </a:r>
            <a:r>
              <a:rPr lang="it-IT" sz="1400" b="0" dirty="0" smtClean="0">
                <a:solidFill>
                  <a:schemeClr val="tx2"/>
                </a:solidFill>
                <a:latin typeface="Arial" charset="0"/>
              </a:rPr>
              <a:t>)</a:t>
            </a:r>
            <a:endParaRPr lang="it-IT" sz="1400" b="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3034481"/>
              </p:ext>
            </p:extLst>
          </p:nvPr>
        </p:nvGraphicFramePr>
        <p:xfrm>
          <a:off x="912813" y="1905000"/>
          <a:ext cx="7777164" cy="176187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4537"/>
                <a:gridCol w="3144045"/>
                <a:gridCol w="742155"/>
                <a:gridCol w="3146427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14001:2015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14001:2004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5.1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Leadership e impegno</a:t>
                      </a:r>
                      <a:endParaRPr lang="it-IT" sz="18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5.2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Politica ambientale</a:t>
                      </a:r>
                      <a:endParaRPr lang="it-IT" sz="1800" b="1" kern="1200" dirty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4.2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err="1" smtClean="0">
                          <a:latin typeface="Arial" pitchFamily="34" charset="0"/>
                          <a:cs typeface="Arial" pitchFamily="34" charset="0"/>
                        </a:rPr>
                        <a:t>Politica</a:t>
                      </a:r>
                      <a:r>
                        <a:rPr lang="en-US" noProof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noProof="0" dirty="0" err="1" smtClean="0">
                          <a:latin typeface="Arial" pitchFamily="34" charset="0"/>
                          <a:cs typeface="Arial" pitchFamily="34" charset="0"/>
                        </a:rPr>
                        <a:t>ambientale</a:t>
                      </a:r>
                      <a:endParaRPr lang="en-US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5.3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Ruoli, responsabilità e autorità nell’organizzazione</a:t>
                      </a:r>
                      <a:endParaRPr lang="en-US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4.4.1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err="1" smtClean="0">
                          <a:latin typeface="Arial" pitchFamily="34" charset="0"/>
                          <a:cs typeface="Arial" pitchFamily="34" charset="0"/>
                        </a:rPr>
                        <a:t>Ruoli</a:t>
                      </a:r>
                      <a:r>
                        <a:rPr lang="en-US" noProof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noProof="0" dirty="0" err="1" smtClean="0">
                          <a:latin typeface="Arial" pitchFamily="34" charset="0"/>
                          <a:cs typeface="Arial" pitchFamily="34" charset="0"/>
                        </a:rPr>
                        <a:t>responsabilità</a:t>
                      </a:r>
                      <a:r>
                        <a:rPr lang="en-US" noProof="0" dirty="0" smtClean="0">
                          <a:latin typeface="Arial" pitchFamily="34" charset="0"/>
                          <a:cs typeface="Arial" pitchFamily="34" charset="0"/>
                        </a:rPr>
                        <a:t> e </a:t>
                      </a:r>
                      <a:r>
                        <a:rPr lang="en-US" noProof="0" dirty="0" err="1" smtClean="0">
                          <a:latin typeface="Arial" pitchFamily="34" charset="0"/>
                          <a:cs typeface="Arial" pitchFamily="34" charset="0"/>
                        </a:rPr>
                        <a:t>autorità</a:t>
                      </a:r>
                      <a:endParaRPr lang="en-US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LEADERSHIP</a:t>
            </a:r>
          </a:p>
        </p:txBody>
      </p:sp>
    </p:spTree>
    <p:extLst>
      <p:ext uri="{BB962C8B-B14F-4D97-AF65-F5344CB8AC3E}">
        <p14:creationId xmlns:p14="http://schemas.microsoft.com/office/powerpoint/2010/main" val="343190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528247"/>
              </p:ext>
            </p:extLst>
          </p:nvPr>
        </p:nvGraphicFramePr>
        <p:xfrm>
          <a:off x="912813" y="1905000"/>
          <a:ext cx="7777164" cy="410260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744537"/>
                <a:gridCol w="3144045"/>
                <a:gridCol w="742155"/>
                <a:gridCol w="3146427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14001:2015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UNI EN ISO</a:t>
                      </a:r>
                      <a:r>
                        <a:rPr lang="it-IT" baseline="0" dirty="0" smtClean="0">
                          <a:latin typeface="Arial" pitchFamily="34" charset="0"/>
                          <a:cs typeface="Arial" pitchFamily="34" charset="0"/>
                        </a:rPr>
                        <a:t> 14001:2004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6.1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Azioni per affrontare rischi e opportunità (solo titolo)</a:t>
                      </a:r>
                      <a:endParaRPr lang="it-IT" sz="1800" kern="1200" noProof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6.1.1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Generalità</a:t>
                      </a:r>
                      <a:endParaRPr lang="it-IT" sz="1800" kern="1200" noProof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6.1.2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Aspetti ambientali</a:t>
                      </a:r>
                      <a:endParaRPr lang="it-IT" sz="1800" kern="1200" noProof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4.3.1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smtClean="0">
                          <a:latin typeface="Arial" pitchFamily="34" charset="0"/>
                          <a:cs typeface="Arial" pitchFamily="34" charset="0"/>
                        </a:rPr>
                        <a:t>Aspetti ambientali</a:t>
                      </a:r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6.1.3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smtClean="0">
                          <a:latin typeface="Arial" pitchFamily="34" charset="0"/>
                          <a:cs typeface="Arial" pitchFamily="34" charset="0"/>
                        </a:rPr>
                        <a:t>Obblighi di conformità</a:t>
                      </a:r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smtClean="0">
                          <a:latin typeface="Arial" pitchFamily="34" charset="0"/>
                          <a:cs typeface="Arial" pitchFamily="34" charset="0"/>
                        </a:rPr>
                        <a:t>4.3.2</a:t>
                      </a:r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800" kern="1200" noProof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Prescrizioni legali e altre prescrizioni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6.1.4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smtClean="0">
                          <a:latin typeface="Arial" pitchFamily="34" charset="0"/>
                          <a:cs typeface="Arial" pitchFamily="34" charset="0"/>
                        </a:rPr>
                        <a:t>Attività di pianificazione</a:t>
                      </a:r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IT" sz="1800" kern="1200" noProof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6.2.1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smtClean="0">
                          <a:latin typeface="Arial" pitchFamily="34" charset="0"/>
                          <a:cs typeface="Arial" pitchFamily="34" charset="0"/>
                        </a:rPr>
                        <a:t>Obiettivi ambientali</a:t>
                      </a:r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t-IT" noProof="0" smtClean="0">
                          <a:latin typeface="Arial" pitchFamily="34" charset="0"/>
                          <a:cs typeface="Arial" pitchFamily="34" charset="0"/>
                        </a:rPr>
                        <a:t>4.3.3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it-IT" noProof="0" smtClean="0">
                          <a:latin typeface="Arial" pitchFamily="34" charset="0"/>
                          <a:cs typeface="Arial" pitchFamily="34" charset="0"/>
                        </a:rPr>
                        <a:t>Obbiettivi, traguardi e programma(i)</a:t>
                      </a:r>
                      <a:endParaRPr lang="it-IT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itchFamily="34" charset="0"/>
                          <a:cs typeface="Arial" pitchFamily="34" charset="0"/>
                        </a:rPr>
                        <a:t>6.2.2</a:t>
                      </a:r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noProof="0" dirty="0" smtClean="0">
                          <a:latin typeface="Arial" pitchFamily="34" charset="0"/>
                          <a:cs typeface="Arial" pitchFamily="34" charset="0"/>
                        </a:rPr>
                        <a:t>Attività di pianificazione per raggiungere gli obiettivi ambientali</a:t>
                      </a:r>
                      <a:endParaRPr lang="it-IT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PIANIFICAZIONE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81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1042988" y="1820865"/>
            <a:ext cx="7772400" cy="2027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6.1.2 Aspetti ambientali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Determinare gli aspetti ambientali di attività, prodotti e servizi che è possibile: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può tenere sotto controllo,</a:t>
            </a: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Influenzare,</a:t>
            </a:r>
          </a:p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considerando una </a:t>
            </a: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prospettiva del ciclo di vita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.</a:t>
            </a:r>
            <a:endParaRPr lang="it-IT" sz="18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CasellaDiTesto 8"/>
          <p:cNvSpPr txBox="1">
            <a:spLocks noChangeArrowheads="1"/>
          </p:cNvSpPr>
          <p:nvPr/>
        </p:nvSpPr>
        <p:spPr bwMode="auto">
          <a:xfrm>
            <a:off x="1062038" y="622300"/>
            <a:ext cx="68865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438275" indent="-1438275">
              <a:spcBef>
                <a:spcPts val="1200"/>
              </a:spcBef>
              <a:buClr>
                <a:schemeClr val="tx1"/>
              </a:buClr>
            </a:pPr>
            <a:r>
              <a:rPr lang="en-US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PIANIFICAZIONE</a:t>
            </a:r>
            <a:endParaRPr lang="en-US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62038" y="3793339"/>
            <a:ext cx="7753350" cy="58578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Aspetto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ambientale</a:t>
            </a:r>
            <a:r>
              <a:rPr lang="it-IT" b="0" dirty="0">
                <a:latin typeface="Arial" charset="0"/>
              </a:rPr>
              <a:t>: Elemento delle attività o dei prodotti o dei servizi di un'organizzazione </a:t>
            </a:r>
            <a:r>
              <a:rPr lang="it-IT" b="0" dirty="0" smtClean="0">
                <a:latin typeface="Arial" charset="0"/>
              </a:rPr>
              <a:t>che </a:t>
            </a:r>
            <a:r>
              <a:rPr lang="it-IT" b="0" dirty="0">
                <a:latin typeface="Arial" charset="0"/>
              </a:rPr>
              <a:t>interagisce o può interagire con </a:t>
            </a:r>
            <a:r>
              <a:rPr lang="it-IT" b="0" dirty="0" smtClean="0">
                <a:latin typeface="Arial" charset="0"/>
              </a:rPr>
              <a:t>l'ambiente.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62038" y="4412463"/>
            <a:ext cx="7753350" cy="60483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Impatto ambientale</a:t>
            </a:r>
            <a:r>
              <a:rPr lang="it-IT" b="0" dirty="0">
                <a:latin typeface="Arial" charset="0"/>
              </a:rPr>
              <a:t>: Modificazione </a:t>
            </a:r>
            <a:r>
              <a:rPr lang="it-IT" b="0" dirty="0" smtClean="0">
                <a:latin typeface="Arial" charset="0"/>
              </a:rPr>
              <a:t>dell'ambiente, </a:t>
            </a:r>
            <a:r>
              <a:rPr lang="it-IT" b="0" dirty="0">
                <a:latin typeface="Arial" charset="0"/>
              </a:rPr>
              <a:t>negativa o benefica, causata totalmente o parzialmente dagli aspetti </a:t>
            </a:r>
            <a:r>
              <a:rPr lang="it-IT" b="0" dirty="0" smtClean="0">
                <a:latin typeface="Arial" charset="0"/>
              </a:rPr>
              <a:t>ambientali </a:t>
            </a:r>
            <a:r>
              <a:rPr lang="it-IT" b="0" dirty="0">
                <a:latin typeface="Arial" charset="0"/>
              </a:rPr>
              <a:t>di </a:t>
            </a:r>
            <a:r>
              <a:rPr lang="it-IT" b="0" dirty="0" smtClean="0">
                <a:latin typeface="Arial" charset="0"/>
              </a:rPr>
              <a:t>un'organizzazione.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42988" y="5068890"/>
            <a:ext cx="7772400" cy="1646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it-IT" sz="1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Tenere conto</a:t>
            </a:r>
            <a:endParaRPr lang="it-IT" sz="1800" b="0" dirty="0" smtClean="0">
              <a:solidFill>
                <a:schemeClr val="tx2"/>
              </a:solidFill>
              <a:latin typeface="Arial" charset="0"/>
            </a:endParaRP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del cambiamento (sviluppi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pianificati o nuovi e attività, prodotti e servizi nuovi o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modificati);</a:t>
            </a:r>
            <a:endParaRPr lang="it-IT" sz="1800" b="0" dirty="0">
              <a:solidFill>
                <a:schemeClr val="tx2"/>
              </a:solidFill>
              <a:latin typeface="Arial" charset="0"/>
            </a:endParaRPr>
          </a:p>
          <a:p>
            <a:pPr marL="285750" indent="-285750" algn="just" eaLnBrk="0" hangingPunct="0">
              <a:spcBef>
                <a:spcPct val="20000"/>
              </a:spcBef>
              <a:buClr>
                <a:schemeClr val="hlink"/>
              </a:buClr>
              <a:buSzPct val="70000"/>
              <a:buFontTx/>
              <a:buChar char="-"/>
            </a:pP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delle </a:t>
            </a:r>
            <a:r>
              <a:rPr lang="it-IT" sz="1800" b="0" dirty="0">
                <a:solidFill>
                  <a:schemeClr val="tx2"/>
                </a:solidFill>
                <a:latin typeface="Arial" charset="0"/>
              </a:rPr>
              <a:t>condizioni anomale e di situazioni di emergenza ragionevolmente </a:t>
            </a:r>
            <a:r>
              <a:rPr lang="it-IT" sz="1800" b="0" dirty="0" smtClean="0">
                <a:solidFill>
                  <a:schemeClr val="tx2"/>
                </a:solidFill>
                <a:latin typeface="Arial" charset="0"/>
              </a:rPr>
              <a:t>prevedibili</a:t>
            </a:r>
            <a:endParaRPr lang="it-IT" sz="1800" b="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26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1_Strisce larghe">
  <a:themeElements>
    <a:clrScheme name="1_Strisce larghe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1_Strisce largh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Tx/>
          <a:buFontTx/>
          <a:buChar char="•"/>
          <a:tabLst/>
          <a:defRPr kumimoji="0" lang="it-IT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tx1"/>
          </a:buClr>
          <a:buSzTx/>
          <a:buFontTx/>
          <a:buChar char="•"/>
          <a:tabLst/>
          <a:defRPr kumimoji="0" lang="it-IT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1_Strisce larghe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isce larghe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isce larghe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isce larghe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13752</TotalTime>
  <Words>1416</Words>
  <Application>Microsoft Office PowerPoint</Application>
  <PresentationFormat>Presentazione su schermo (4:3)</PresentationFormat>
  <Paragraphs>250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1_Strisce larghe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ICMQ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Orsenigo Lorenzo</dc:creator>
  <cp:lastModifiedBy>Massimo Cassinari</cp:lastModifiedBy>
  <cp:revision>856</cp:revision>
  <dcterms:created xsi:type="dcterms:W3CDTF">1999-09-09T10:06:45Z</dcterms:created>
  <dcterms:modified xsi:type="dcterms:W3CDTF">2018-02-23T09:04:12Z</dcterms:modified>
</cp:coreProperties>
</file>